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374" r:id="rId2"/>
    <p:sldId id="313" r:id="rId3"/>
    <p:sldId id="360" r:id="rId4"/>
    <p:sldId id="361" r:id="rId5"/>
    <p:sldId id="362" r:id="rId6"/>
    <p:sldId id="382" r:id="rId7"/>
    <p:sldId id="384" r:id="rId8"/>
    <p:sldId id="385" r:id="rId9"/>
    <p:sldId id="386" r:id="rId10"/>
    <p:sldId id="387" r:id="rId11"/>
    <p:sldId id="388" r:id="rId12"/>
    <p:sldId id="389" r:id="rId13"/>
    <p:sldId id="394" r:id="rId14"/>
    <p:sldId id="401" r:id="rId15"/>
    <p:sldId id="398" r:id="rId16"/>
    <p:sldId id="395" r:id="rId17"/>
    <p:sldId id="396" r:id="rId18"/>
    <p:sldId id="399" r:id="rId19"/>
    <p:sldId id="40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/>
        </p14:section>
        <p14:section name="Main Pages" id="{2D6216EE-085B-1D4F-9148-1C95E9B04113}">
          <p14:sldIdLst>
            <p14:sldId id="374"/>
            <p14:sldId id="313"/>
            <p14:sldId id="360"/>
            <p14:sldId id="361"/>
            <p14:sldId id="362"/>
            <p14:sldId id="382"/>
            <p14:sldId id="384"/>
            <p14:sldId id="385"/>
            <p14:sldId id="386"/>
            <p14:sldId id="387"/>
            <p14:sldId id="388"/>
            <p14:sldId id="389"/>
            <p14:sldId id="394"/>
            <p14:sldId id="401"/>
            <p14:sldId id="398"/>
            <p14:sldId id="395"/>
            <p14:sldId id="396"/>
            <p14:sldId id="399"/>
            <p14:sldId id="400"/>
          </p14:sldIdLst>
        </p14:section>
        <p14:section name="End Pages" id="{3602EDAD-CAB5-8D49-BB7B-9D76B042243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76DEA"/>
    <a:srgbClr val="D4E6FF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9"/>
    <p:restoredTop sz="74576" autoAdjust="0"/>
  </p:normalViewPr>
  <p:slideViewPr>
    <p:cSldViewPr snapToGrid="0" snapToObjects="1">
      <p:cViewPr varScale="1">
        <p:scale>
          <a:sx n="82" d="100"/>
          <a:sy n="82" d="100"/>
        </p:scale>
        <p:origin x="1890" y="12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(Time Limit : 10 sec)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9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Следующим шагом было создание</a:t>
            </a:r>
            <a:r>
              <a:rPr lang="ru-RU" baseline="0" dirty="0"/>
              <a:t> масок, по которым применялись модификаторы наращивания высоты в нужных областях, затем применены модификаторы мягких краёв, обрывов и эрозии для получения различных структур на склонах, а также выравнивания и высушивания для сглаживания «плоских» поверхностей. После этого с помощью ручной настройки были придан финальный вид.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</a:t>
            </a:r>
            <a:r>
              <a:rPr lang="ru-RU" baseline="0" dirty="0"/>
              <a:t>20</a:t>
            </a:r>
            <a:r>
              <a:rPr lang="en-US" baseline="0" dirty="0"/>
              <a:t> sec | Cumulative = </a:t>
            </a:r>
            <a:r>
              <a:rPr lang="ru-RU" baseline="0" dirty="0"/>
              <a:t>2</a:t>
            </a:r>
            <a:r>
              <a:rPr lang="en-US" baseline="0" dirty="0"/>
              <a:t>m, </a:t>
            </a:r>
            <a:r>
              <a:rPr lang="ru-RU" baseline="0" dirty="0"/>
              <a:t>30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2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Для создания материалов ландшафта существуют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основных способа – при помощи градиентов и при помощи текстур.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Градиентный метод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предполагает использование ячеек, каждая из которых позволяет определить палитру цветов и область.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Текстурный метод требует импортировать в программу ключевых компонентов материала.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Одновременным преимуществом и недостатком этого метода перед градиентным является возможность и необходимость точного задания параметров того как материал ляжет на указанную поверхность.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Были добавлены 6 текстур материалов – лесного наста, снега, гор, песка, каменной поверхности и травы.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30 </a:t>
            </a:r>
            <a:r>
              <a:rPr lang="en-US" baseline="0" dirty="0"/>
              <a:t>sec | Cumulative = </a:t>
            </a:r>
            <a:r>
              <a:rPr lang="ru-RU" baseline="0" dirty="0"/>
              <a:t>3</a:t>
            </a:r>
            <a:r>
              <a:rPr lang="en-US" baseline="0" dirty="0"/>
              <a:t>m, </a:t>
            </a:r>
            <a:r>
              <a:rPr lang="ru-RU" baseline="0" dirty="0"/>
              <a:t>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47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экспорта всех использованных материалов и геометрических параметров ландшафта, была получена карта внутри </a:t>
            </a:r>
            <a:r>
              <a:rPr lang="en-US" baseline="0" dirty="0"/>
              <a:t>Unreal Engine </a:t>
            </a:r>
            <a:r>
              <a:rPr lang="ru-RU" baseline="0" dirty="0"/>
              <a:t>5 представленная на левом рисунке.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Подобный вид обусловлен отсутствием переноса использованных материалов. После ручного добавления всех необходимых связей между ландшафтом и материалами, с помощью данных перенесённых из </a:t>
            </a:r>
            <a:r>
              <a:rPr lang="en-US" baseline="0" dirty="0"/>
              <a:t>World Creator 3 </a:t>
            </a:r>
            <a:r>
              <a:rPr lang="ru-RU" baseline="0" dirty="0"/>
              <a:t>была получена следующая карта (на рисунок справа).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3</a:t>
            </a:r>
            <a:r>
              <a:rPr lang="en-US" baseline="0" dirty="0"/>
              <a:t>m, </a:t>
            </a:r>
            <a:r>
              <a:rPr lang="ru-RU" baseline="0" dirty="0"/>
              <a:t>20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21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добавления воды в сцену были использованы плоскости, поверхности которых симулируют эффект волн и обладают свойствами затухания света и полупрозрачности.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этого в сцену были добавлены объекты деревьев. На данной итерации проекта у деревьев отключены тени, поскольку было задействовано слишком много ресурсов и требовалась оптимизация.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3</a:t>
            </a:r>
            <a:r>
              <a:rPr lang="en-US" baseline="0" dirty="0"/>
              <a:t>m, </a:t>
            </a:r>
            <a:r>
              <a:rPr lang="ru-RU" baseline="0" dirty="0"/>
              <a:t>40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47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В рамках поставленной задачи, необходима разработка элементов характерных проектам жанра </a:t>
            </a:r>
            <a:r>
              <a:rPr lang="en-US" baseline="0" dirty="0"/>
              <a:t>RPG. </a:t>
            </a: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подобных систем пользовательское наблюдение как правило осуществляется при помощи камеры с следующими характеристиками: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Добавление необходимого функционала осуществимо при использования добавления связи камеры с перемещающейся невидимой точкой под статическим углом с возможностью изменения расстояния. При этом осуществление перемещения при помощи клавиш происходит за счёт вызова соответствующих событий и последующего изменения координат точки наблюдения.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25 </a:t>
            </a:r>
            <a:r>
              <a:rPr lang="en-US" baseline="0" dirty="0"/>
              <a:t>sec | Cumulative = </a:t>
            </a:r>
            <a:r>
              <a:rPr lang="ru-RU" baseline="0" dirty="0"/>
              <a:t>4</a:t>
            </a:r>
            <a:r>
              <a:rPr lang="en-US" baseline="0" dirty="0"/>
              <a:t>m, </a:t>
            </a:r>
            <a:r>
              <a:rPr lang="ru-RU" baseline="0" dirty="0"/>
              <a:t>05 </a:t>
            </a:r>
            <a:r>
              <a:rPr lang="en-US" baseline="0" dirty="0"/>
              <a:t>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9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добавления системы инвентаря необходимо создания структуры хранения данных, способной передавать и хранить всю необходимую информацию об объекте.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Далее при помощи встроенного инструмента создания 2</a:t>
            </a:r>
            <a:r>
              <a:rPr lang="en-US" baseline="0" dirty="0"/>
              <a:t>d-</a:t>
            </a:r>
            <a:r>
              <a:rPr lang="ru-RU" baseline="0" dirty="0"/>
              <a:t>элементов – </a:t>
            </a:r>
            <a:r>
              <a:rPr lang="en-US" baseline="0" dirty="0"/>
              <a:t>UMG, </a:t>
            </a:r>
            <a:r>
              <a:rPr lang="ru-RU" baseline="0" dirty="0"/>
              <a:t>были созданы элементы панели инвентаря, его динамических ячеек и статусной панели.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этого разработана система загрузки и разгрузки элементов инвентаря исходя из данных используемой структуры.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4</a:t>
            </a:r>
            <a:r>
              <a:rPr lang="en-US" baseline="0" dirty="0"/>
              <a:t>m, </a:t>
            </a:r>
            <a:r>
              <a:rPr lang="ru-RU" baseline="0" dirty="0"/>
              <a:t>25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543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проведения улучшения производительности рендеринга ландшафта из сцены были скрыты все второстепенные объекты и оставлен только объект ландшафта.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Далее в режиме отображения сетки были получены результаты производительности в среднем 5</a:t>
            </a:r>
            <a:r>
              <a:rPr lang="en-US" baseline="0" dirty="0"/>
              <a:t>9</a:t>
            </a:r>
            <a:r>
              <a:rPr lang="ru-RU" baseline="0" dirty="0"/>
              <a:t> </a:t>
            </a:r>
            <a:r>
              <a:rPr lang="en-US" baseline="0" dirty="0"/>
              <a:t>FPS. </a:t>
            </a:r>
            <a:r>
              <a:rPr lang="ru-RU" baseline="0" dirty="0"/>
              <a:t>Данная цифра позволяет определить что подобная детализация ландшафта оказывает существенное влияние на производительность.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уменьшения детализации сетки был получен результат в 120</a:t>
            </a:r>
            <a:r>
              <a:rPr lang="en-US" baseline="0" dirty="0"/>
              <a:t>FPS, </a:t>
            </a:r>
            <a:r>
              <a:rPr lang="ru-RU" baseline="0" dirty="0"/>
              <a:t>являющийся максимальным установленным системой, что свидетельствует о том что в дальнейшем влиянием непосредственно структуры ландшафта на производительность сцены можно пренебречь.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25 </a:t>
            </a:r>
            <a:r>
              <a:rPr lang="en-US" baseline="0" dirty="0"/>
              <a:t>sec | Cumulative = </a:t>
            </a:r>
            <a:r>
              <a:rPr lang="ru-RU" baseline="0" dirty="0"/>
              <a:t>4</a:t>
            </a:r>
            <a:r>
              <a:rPr lang="en-US" baseline="0" dirty="0"/>
              <a:t>m, </a:t>
            </a:r>
            <a:r>
              <a:rPr lang="ru-RU" baseline="0" dirty="0"/>
              <a:t>50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71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этого было использование инстанцирование одинаковых объектов растительности, проведена ручная настройка дальности рендеринга объектов при использовании ракурсов с перекрывающимися объектами и изменены параметры детализации теней.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В среднем после применения методов улучшения производительности во вспомогательной сцене наблюдается рост часты кадров обновления в секунду в районе 70%.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5</a:t>
            </a:r>
            <a:r>
              <a:rPr lang="en-US" baseline="0" dirty="0"/>
              <a:t>m, </a:t>
            </a:r>
            <a:r>
              <a:rPr lang="ru-RU" baseline="0" dirty="0"/>
              <a:t>10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419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В итоге был получен следующий финальный вид сцен для свободной и фиксированной камер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10 </a:t>
            </a:r>
            <a:r>
              <a:rPr lang="en-US" baseline="0" dirty="0"/>
              <a:t>sec | Cumulative = </a:t>
            </a:r>
            <a:r>
              <a:rPr lang="ru-RU" baseline="0" dirty="0"/>
              <a:t>5</a:t>
            </a:r>
            <a:r>
              <a:rPr lang="en-US" baseline="0" dirty="0"/>
              <a:t>m, </a:t>
            </a:r>
            <a:r>
              <a:rPr lang="ru-RU" baseline="0" dirty="0"/>
              <a:t>20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4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рамках</a:t>
            </a:r>
            <a:r>
              <a:rPr lang="ru-RU" baseline="0" dirty="0"/>
              <a:t> данной работы были достигнуты поставленные цели исследования и применения методов создания ландшафта, разработаны необходимые объекты и элементы пользовательского интерфейса, проведена оптимизация ресурсозатратных объектов проекта.</a:t>
            </a:r>
            <a:endParaRPr lang="ru-RU" sz="1200" baseline="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ru-RU" sz="1200" baseline="0" dirty="0">
              <a:effectLst/>
            </a:endParaRPr>
          </a:p>
          <a:p>
            <a:r>
              <a:rPr lang="ru-RU" sz="1200" baseline="0" dirty="0">
                <a:effectLst/>
              </a:rPr>
              <a:t>А также были выполнены все поставленные задачи.</a:t>
            </a:r>
          </a:p>
          <a:p>
            <a:endParaRPr lang="ru-RU" sz="1200" baseline="0" dirty="0">
              <a:effectLst/>
            </a:endParaRPr>
          </a:p>
          <a:p>
            <a:r>
              <a:rPr lang="ru-RU" sz="1200" baseline="0" dirty="0">
                <a:effectLst/>
              </a:rPr>
              <a:t>На этом у меня всё, большое спасибо за внимание, я готов отвечать на ваши вопросы.</a:t>
            </a:r>
          </a:p>
          <a:p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25 </a:t>
            </a:r>
            <a:r>
              <a:rPr lang="en-US" baseline="0" dirty="0"/>
              <a:t>sec | Cumulative = </a:t>
            </a:r>
            <a:r>
              <a:rPr lang="ru-RU" baseline="0" dirty="0"/>
              <a:t>5</a:t>
            </a:r>
            <a:r>
              <a:rPr lang="en-US" baseline="0" dirty="0"/>
              <a:t>m, </a:t>
            </a:r>
            <a:r>
              <a:rPr lang="ru-RU" baseline="0" dirty="0"/>
              <a:t>45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873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Целями</a:t>
            </a:r>
            <a:r>
              <a:rPr lang="ru-RU" baseline="0" dirty="0"/>
              <a:t> представленной работы являлись </a:t>
            </a:r>
            <a:r>
              <a:rPr lang="ru-RU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ландшафтов, разработка элементов проектов типа </a:t>
            </a:r>
            <a:r>
              <a:rPr lang="en-US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12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исследование эффективности и качества доступных современных</a:t>
            </a:r>
            <a:r>
              <a:rPr lang="ru-RU" sz="1200" baseline="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методов оптимизации в</a:t>
            </a:r>
            <a:r>
              <a:rPr lang="ru-RU" sz="1200" baseline="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рамках поставленных задач.</a:t>
            </a:r>
          </a:p>
          <a:p>
            <a:endParaRPr lang="ru-RU" sz="1200" baseline="0" dirty="0">
              <a:effectLst/>
            </a:endParaRPr>
          </a:p>
          <a:p>
            <a:r>
              <a:rPr lang="ru-RU" sz="1200" baseline="0" dirty="0">
                <a:effectLst/>
              </a:rPr>
              <a:t>Задачами были: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12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 Machine, World Creator, Gaea)</a:t>
            </a:r>
            <a:r>
              <a:rPr lang="ru-RU" sz="12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sz="12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Unreal Engine 5;</a:t>
            </a:r>
            <a:endParaRPr lang="ru-R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Изучить методы 3</a:t>
            </a:r>
            <a:r>
              <a:rPr lang="en" sz="1200" dirty="0">
                <a:latin typeface="Calibri" panose="020F0502020204030204" pitchFamily="34" charset="0"/>
                <a:cs typeface="Calibri" panose="020F0502020204030204" pitchFamily="34" charset="0"/>
              </a:rPr>
              <a:t>d-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3d-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объектов в среду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Добавить характерные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RPG 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Провести оптимизацию наиболее ресурсоёмких элементов проекта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aseline="0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25 sec | Cumulative : 35 sec)</a:t>
            </a:r>
            <a:endParaRPr lang="en-RU" dirty="0"/>
          </a:p>
          <a:p>
            <a:pPr marL="0" indent="0" algn="l" rtl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Актуальность работы во многом заключается непосредственно</a:t>
            </a:r>
            <a:r>
              <a:rPr lang="ru-RU" sz="1200" baseline="0" dirty="0"/>
              <a:t> в рассмотренных задачах и встреченных проблемах реализации.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Создание 3</a:t>
            </a:r>
            <a:r>
              <a:rPr lang="en-US" sz="1200" dirty="0"/>
              <a:t>D-</a:t>
            </a:r>
            <a:r>
              <a:rPr lang="ru-RU" sz="1200" baseline="0" dirty="0"/>
              <a:t>моделей</a:t>
            </a:r>
            <a:r>
              <a:rPr lang="ru-RU" sz="1200" dirty="0"/>
              <a:t> ландшафтов имеет применения в</a:t>
            </a:r>
            <a:r>
              <a:rPr lang="ru-RU" sz="1200" baseline="0" dirty="0"/>
              <a:t>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2</a:t>
            </a:r>
            <a:r>
              <a:rPr lang="en-US" sz="1200" baseline="0" dirty="0"/>
              <a:t>D</a:t>
            </a:r>
            <a:r>
              <a:rPr lang="ru-RU" sz="1200" baseline="0" dirty="0"/>
              <a:t> и </a:t>
            </a:r>
            <a:r>
              <a:rPr lang="en-US" sz="1200" baseline="0" dirty="0"/>
              <a:t>3D </a:t>
            </a:r>
            <a:r>
              <a:rPr lang="ru-RU" sz="1200" baseline="0" dirty="0"/>
              <a:t>сцен</a:t>
            </a:r>
            <a:r>
              <a:rPr lang="en-US" sz="1200" baseline="0" dirty="0"/>
              <a:t>;</a:t>
            </a:r>
            <a:endParaRPr lang="ru-RU" sz="12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/>
              <a:t>3D-</a:t>
            </a:r>
            <a:r>
              <a:rPr lang="ru-RU" sz="1200" baseline="0" dirty="0"/>
              <a:t>моделирование применяется для всевозможных задач визуализации, симуляции и проектирования</a:t>
            </a:r>
            <a:r>
              <a:rPr lang="en-US" sz="1200" baseline="0" dirty="0"/>
              <a:t>;</a:t>
            </a:r>
            <a:endParaRPr lang="ru-RU" sz="12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aseline="0" dirty="0"/>
              <a:t>Сам движок </a:t>
            </a:r>
            <a:r>
              <a:rPr lang="en-US" sz="1200" baseline="0" dirty="0"/>
              <a:t>Unreal Engine 5 </a:t>
            </a:r>
            <a:r>
              <a:rPr lang="ru-RU" sz="1200" baseline="0" dirty="0"/>
              <a:t>на данный момент является лучшим аналогом в свободном доступе и умение работы с ним высоко ценится среди специалистов области</a:t>
            </a:r>
            <a:r>
              <a:rPr lang="en-US" sz="1200" baseline="0" dirty="0"/>
              <a:t> </a:t>
            </a:r>
            <a:r>
              <a:rPr lang="ru-RU" sz="1200" baseline="0" dirty="0"/>
              <a:t>компьютерной графики</a:t>
            </a:r>
            <a:r>
              <a:rPr lang="en-US" sz="1200" baseline="0" dirty="0"/>
              <a:t>;</a:t>
            </a:r>
            <a:endParaRPr lang="ru-RU" sz="12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Также крайне</a:t>
            </a:r>
            <a:r>
              <a:rPr lang="ru-RU" baseline="0" dirty="0"/>
              <a:t> важны м</a:t>
            </a:r>
            <a:r>
              <a:rPr lang="ru-RU" dirty="0"/>
              <a:t>етоды повышения производительности в условиях роста детализации 3D-объектов и их</a:t>
            </a:r>
            <a:r>
              <a:rPr lang="ru-RU" baseline="0" dirty="0"/>
              <a:t> </a:t>
            </a:r>
            <a:r>
              <a:rPr lang="ru-RU" dirty="0"/>
              <a:t>ресурсозатратности.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15 sec | Cumulative : 50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en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80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слайде представлены основные определения</a:t>
            </a:r>
          </a:p>
          <a:p>
            <a:endParaRPr lang="en-US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(Time Limit : 5 sec | Cumulative : 55 sec)</a:t>
            </a:r>
            <a:endParaRPr lang="en-RU" dirty="0"/>
          </a:p>
          <a:p>
            <a:endParaRPr lang="en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Существует множество</a:t>
            </a:r>
            <a:r>
              <a:rPr lang="ru-RU" baseline="0" dirty="0"/>
              <a:t> приложений, позволяющих создавать 3</a:t>
            </a:r>
            <a:r>
              <a:rPr lang="en-US" baseline="0" dirty="0"/>
              <a:t>d-</a:t>
            </a:r>
            <a:r>
              <a:rPr lang="ru-RU" baseline="0" dirty="0"/>
              <a:t>модели ландшафта, однако принцип генерации зачастую можно разделить на 3 типа: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Генерация по фотографиям</a:t>
            </a:r>
            <a:r>
              <a:rPr lang="en-US" baseline="0" dirty="0"/>
              <a:t>;</a:t>
            </a: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Генерация при помощи модификаторов</a:t>
            </a:r>
            <a:r>
              <a:rPr lang="en-US" baseline="0" dirty="0"/>
              <a:t>;</a:t>
            </a: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Генерация с точной настройкой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10 sec | Cumulative : 1m, 5 sec)</a:t>
            </a:r>
            <a:endParaRPr lang="en-R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3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</a:t>
            </a:r>
            <a:r>
              <a:rPr lang="ru-RU" baseline="0" dirty="0"/>
              <a:t> генерации ландшафта по фотографиям </a:t>
            </a:r>
            <a:r>
              <a:rPr lang="ru-RU" sz="1200" dirty="0">
                <a:cs typeface="Calibri" panose="020F0502020204030204" pitchFamily="34" charset="0"/>
              </a:rPr>
              <a:t>осуществляется при помощи анализа снимков рельефа</a:t>
            </a:r>
            <a:r>
              <a:rPr lang="ru-R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Основными минусами данной технологии является сильная ограниченность или невозможность ручного изменения.</a:t>
            </a:r>
          </a:p>
          <a:p>
            <a:pPr marL="171450" indent="-171450">
              <a:buFontTx/>
              <a:buChar char="-"/>
            </a:pPr>
            <a:endParaRPr lang="ru-RU" baseline="0" dirty="0"/>
          </a:p>
          <a:p>
            <a:pPr marL="0" indent="0">
              <a:buFontTx/>
              <a:buNone/>
            </a:pPr>
            <a:r>
              <a:rPr lang="en-US" baseline="0" dirty="0"/>
              <a:t>(Time Limit : 10 sec | Cumulative = 1m, 15 sec)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84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</a:t>
            </a:r>
            <a:r>
              <a:rPr lang="ru-RU" baseline="0" dirty="0"/>
              <a:t> генерации ландшафта при помощи модификаторов позволяет создавать ландшафт с помощью добавления различных свойств и паттернов местности.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(Time Limit : 15 sec | Cumulative = 1m, 30 sec)</a:t>
            </a:r>
            <a:endParaRPr lang="en-RU" dirty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48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</a:t>
            </a:r>
            <a:r>
              <a:rPr lang="ru-RU" baseline="0" dirty="0"/>
              <a:t> генерации ландшафта </a:t>
            </a:r>
            <a:r>
              <a:rPr lang="ru-RU" sz="1200" dirty="0">
                <a:cs typeface="Calibri" panose="020F0502020204030204" pitchFamily="34" charset="0"/>
              </a:rPr>
              <a:t>осуществляется как с помощью добавления модификаторов местности, так и путём ручного взаимодействия с узлами поверхности</a:t>
            </a:r>
            <a:r>
              <a:rPr lang="ru-R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Поскольку</a:t>
            </a:r>
            <a:r>
              <a:rPr lang="ru-RU" baseline="0" dirty="0"/>
              <a:t> для осуществления задач, поставленных в ходе работы требовалось создание определённой карты местности по схеме, был выбран метод позволяющий осуществлять точечную настройку местности</a:t>
            </a:r>
            <a:r>
              <a:rPr lang="en-US" baseline="0" dirty="0"/>
              <a:t> </a:t>
            </a:r>
            <a:r>
              <a:rPr lang="ru-RU" baseline="0" dirty="0"/>
              <a:t>и дальнейшее создание было оформлено в программе </a:t>
            </a:r>
            <a:r>
              <a:rPr lang="en-US" baseline="0" dirty="0"/>
              <a:t>World Creator 3.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(Time Limit : 25 sec | Cumulative = 1m, 55 sec)</a:t>
            </a:r>
            <a:endParaRPr lang="en-RU" dirty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76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Изначально для создания</a:t>
            </a:r>
            <a:r>
              <a:rPr lang="ru-RU" baseline="0" dirty="0"/>
              <a:t> </a:t>
            </a:r>
            <a:r>
              <a:rPr lang="ru-RU" dirty="0"/>
              <a:t>карты для проекта была составлена приближенная схема расположения значимых объектов и элементов рельефа как показано на рисунке.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После этого</a:t>
            </a:r>
            <a:r>
              <a:rPr lang="ru-RU" baseline="0" dirty="0"/>
              <a:t> в программе </a:t>
            </a:r>
            <a:r>
              <a:rPr lang="en-US" baseline="0" dirty="0"/>
              <a:t>World Creator 3 </a:t>
            </a:r>
            <a:r>
              <a:rPr lang="ru-RU" baseline="0" dirty="0"/>
              <a:t>был сгенерирована базовая форма рельефа при помощи модификаторов.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</a:t>
            </a:r>
            <a:r>
              <a:rPr lang="ru-RU" baseline="0" dirty="0"/>
              <a:t>1</a:t>
            </a:r>
            <a:r>
              <a:rPr lang="en-US" baseline="0" dirty="0"/>
              <a:t>5 sec | Cumulative = </a:t>
            </a:r>
            <a:r>
              <a:rPr lang="ru-RU" baseline="0" dirty="0"/>
              <a:t>2</a:t>
            </a:r>
            <a:r>
              <a:rPr lang="en-US" baseline="0" dirty="0"/>
              <a:t>m, </a:t>
            </a:r>
            <a:r>
              <a:rPr lang="ru-RU" baseline="0" dirty="0"/>
              <a:t>10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3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313DF5-C791-3E8A-B73D-95748CB0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45" y="4161454"/>
            <a:ext cx="1768773" cy="208715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AF823E-2FA1-181C-CB01-B98AD9AB7D15}"/>
              </a:ext>
            </a:extLst>
          </p:cNvPr>
          <p:cNvSpPr/>
          <p:nvPr/>
        </p:nvSpPr>
        <p:spPr>
          <a:xfrm>
            <a:off x="502261" y="5540720"/>
            <a:ext cx="531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Студент: Самарин С.Д. РК6-85Б</a:t>
            </a: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Научный руководитель: Витюков Ф. 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5E54037-1B9F-E4F4-2A55-AF7F2276971F}"/>
              </a:ext>
            </a:extLst>
          </p:cNvPr>
          <p:cNvSpPr txBox="1">
            <a:spLocks/>
          </p:cNvSpPr>
          <p:nvPr/>
        </p:nvSpPr>
        <p:spPr>
          <a:xfrm>
            <a:off x="502261" y="947489"/>
            <a:ext cx="11186156" cy="281944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+mn-lt"/>
                <a:cs typeface="Calibri" panose="020F0502020204030204" pitchFamily="34" charset="0"/>
              </a:rPr>
              <a:t>Разработка методов создания ландшафта и элементов окружения для Role-Playing Game проектов в Unreal Engine 5</a:t>
            </a:r>
          </a:p>
        </p:txBody>
      </p:sp>
    </p:spTree>
    <p:extLst>
      <p:ext uri="{BB962C8B-B14F-4D97-AF65-F5344CB8AC3E}">
        <p14:creationId xmlns:p14="http://schemas.microsoft.com/office/powerpoint/2010/main" val="259984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9</a:t>
            </a:r>
            <a:r>
              <a:rPr lang="ru-RU" dirty="0"/>
              <a:t>. Ландшафт после изменений, вид сбоку</a:t>
            </a:r>
            <a:endParaRPr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307232" y="5346656"/>
            <a:ext cx="5763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10</a:t>
            </a:r>
            <a:r>
              <a:rPr lang="ru-RU" dirty="0"/>
              <a:t>. Ландшафт после изменений, вид сверху в режиме быстрого рендера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314257"/>
            <a:ext cx="5650074" cy="3000133"/>
          </a:xfrm>
          <a:prstGeom prst="rect">
            <a:avLst/>
          </a:prstGeom>
        </p:spPr>
      </p:pic>
      <p:pic>
        <p:nvPicPr>
          <p:cNvPr id="12" name="Picture 1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232" y="2314257"/>
            <a:ext cx="5763395" cy="30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2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654111" y="5346656"/>
            <a:ext cx="5194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11</a:t>
            </a:r>
            <a:r>
              <a:rPr lang="ru-RU" dirty="0"/>
              <a:t>. Ландшафт добавления текстур в качестве материалов</a:t>
            </a:r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Настройка материалов ландшафта</a:t>
            </a:r>
          </a:p>
        </p:txBody>
      </p:sp>
      <p:pic>
        <p:nvPicPr>
          <p:cNvPr id="9" name="Picture 1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11" y="2599011"/>
            <a:ext cx="5194935" cy="2747645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6160163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Градиентный – </a:t>
            </a:r>
            <a:r>
              <a:rPr lang="ru-RU" sz="2000" dirty="0">
                <a:cs typeface="Calibri" panose="020F0502020204030204" pitchFamily="34" charset="0"/>
              </a:rPr>
              <a:t>строится на основе 5 ячеек, каждая из которых может приять градиент цветовой палитры и любую указанную область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Текстурный –</a:t>
            </a:r>
            <a:r>
              <a:rPr lang="ru-RU" sz="2000" dirty="0">
                <a:cs typeface="Calibri" panose="020F0502020204030204" pitchFamily="34" charset="0"/>
              </a:rPr>
              <a:t> требует использования карты цветов, карты нормалей, карты жёсткости, карты затенений и карты смещений. 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Основные способы:</a:t>
            </a:r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6200" y="1365415"/>
            <a:ext cx="616016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4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09217" y="5346656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12</a:t>
            </a:r>
            <a:r>
              <a:rPr lang="ru-RU" dirty="0"/>
              <a:t>. Первичный экспорт ландшафта в </a:t>
            </a:r>
            <a:endParaRPr lang="en-US" dirty="0"/>
          </a:p>
          <a:p>
            <a:pPr algn="ctr"/>
            <a:r>
              <a:rPr lang="en-US" dirty="0"/>
              <a:t>Unreal Engine 5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Экспорт ландшафта в </a:t>
            </a:r>
            <a:r>
              <a:rPr lang="en-US" sz="4400" b="1" dirty="0">
                <a:latin typeface="+mn-lt"/>
                <a:cs typeface="Calibri" panose="020F0502020204030204" pitchFamily="34" charset="0"/>
              </a:rPr>
              <a:t>Unreal Engine 5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0" name="Picture 1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193246"/>
            <a:ext cx="5319395" cy="315341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484065" y="5361630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13</a:t>
            </a:r>
            <a:r>
              <a:rPr lang="ru-RU" dirty="0"/>
              <a:t>. Ландшафт после добавления материалов в </a:t>
            </a:r>
            <a:r>
              <a:rPr lang="en-US" dirty="0"/>
              <a:t>Unreal Engine 5</a:t>
            </a:r>
          </a:p>
        </p:txBody>
      </p:sp>
      <p:pic>
        <p:nvPicPr>
          <p:cNvPr id="18" name="Picture 14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065" y="2244723"/>
            <a:ext cx="5319395" cy="31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Добавление объектов в сцену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18988" y="5435658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14</a:t>
            </a:r>
            <a:r>
              <a:rPr lang="ru-RU" dirty="0"/>
              <a:t>. Ландшафт в </a:t>
            </a:r>
            <a:r>
              <a:rPr lang="en-US" dirty="0"/>
              <a:t>Unreal Engine 5</a:t>
            </a:r>
            <a:r>
              <a:rPr lang="ru-RU" dirty="0"/>
              <a:t> после добавления водных объектов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784118" y="5435658"/>
            <a:ext cx="488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15</a:t>
            </a:r>
            <a:r>
              <a:rPr lang="ru-RU" dirty="0"/>
              <a:t>. Сцена после добавления объектов растительности</a:t>
            </a:r>
            <a:endParaRPr lang="en-US" dirty="0"/>
          </a:p>
        </p:txBody>
      </p:sp>
      <p:pic>
        <p:nvPicPr>
          <p:cNvPr id="9" name="Picture 2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235258"/>
            <a:ext cx="5469890" cy="3200400"/>
          </a:xfrm>
          <a:prstGeom prst="rect">
            <a:avLst/>
          </a:prstGeom>
        </p:spPr>
      </p:pic>
      <p:pic>
        <p:nvPicPr>
          <p:cNvPr id="10" name="Picture 2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80" y="2226368"/>
            <a:ext cx="5434330" cy="3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Добавление камеры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6059713"/>
            <a:ext cx="550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17</a:t>
            </a:r>
            <a:r>
              <a:rPr lang="ru-RU" dirty="0"/>
              <a:t>. Демонстрация положения камеры на максимальном удалении</a:t>
            </a:r>
            <a:endParaRPr lang="en-US" dirty="0"/>
          </a:p>
        </p:txBody>
      </p:sp>
      <p:pic>
        <p:nvPicPr>
          <p:cNvPr id="12" name="Picture 2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7543" y="3767504"/>
            <a:ext cx="3876266" cy="2292209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2588394"/>
            <a:ext cx="5816277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Фиксированный угол обзора;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Сохранение расстояния до ближайшего объекта при перемещении;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Возможность удаления и приближения камеры в определённых границах;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Возможность вращения вокруг точки наблюдения;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Возможность перемещения камеры при помощи курсора или нажатия клавиш.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Необходимые характеристики: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107543" y="3397367"/>
            <a:ext cx="387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16</a:t>
            </a:r>
            <a:r>
              <a:rPr lang="ru-RU" dirty="0"/>
              <a:t>. Схема расположения камеры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57" y="428395"/>
            <a:ext cx="3195638" cy="29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8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Добавления элементов интерфейса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4667991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18</a:t>
            </a:r>
            <a:r>
              <a:rPr lang="ru-RU" dirty="0"/>
              <a:t>. Панель инвентаря с 85 пустыми ячейками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654111" y="4667991"/>
            <a:ext cx="4820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19</a:t>
            </a:r>
            <a:r>
              <a:rPr lang="ru-RU" dirty="0"/>
              <a:t>. Статусная панель пользователя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379344"/>
            <a:ext cx="5467622" cy="218282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853" y="2378648"/>
            <a:ext cx="3913646" cy="21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20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6" y="533669"/>
            <a:ext cx="11359321" cy="976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Улучшение производительности рендеринга полигональной сетки ландшафта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20</a:t>
            </a:r>
            <a:r>
              <a:rPr lang="ru-RU" dirty="0"/>
              <a:t>. Сетка ландшафта до оптимизации, 59 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21</a:t>
            </a:r>
            <a:r>
              <a:rPr lang="ru-RU" dirty="0"/>
              <a:t>. Сетка ландшафта после оптимизации</a:t>
            </a:r>
            <a:r>
              <a:rPr lang="en-US" dirty="0"/>
              <a:t>, 120 FPS </a:t>
            </a:r>
          </a:p>
        </p:txBody>
      </p:sp>
      <p:pic>
        <p:nvPicPr>
          <p:cNvPr id="12" name="Picture 1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08" y="2173530"/>
            <a:ext cx="5048250" cy="2961005"/>
          </a:xfrm>
          <a:prstGeom prst="rect">
            <a:avLst/>
          </a:prstGeom>
        </p:spPr>
      </p:pic>
      <p:pic>
        <p:nvPicPr>
          <p:cNvPr id="13" name="Picture 1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201" y="2171292"/>
            <a:ext cx="5006950" cy="29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568840"/>
            <a:ext cx="11359321" cy="1070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Улучшение производительности рендеринга растительности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22. Вспомогательная сцена до оптимизации, </a:t>
            </a:r>
          </a:p>
          <a:p>
            <a:pPr algn="ctr"/>
            <a:r>
              <a:rPr lang="ru-RU" dirty="0"/>
              <a:t>15 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23. Вспомогательная сцена после оптимизации, </a:t>
            </a:r>
          </a:p>
          <a:p>
            <a:pPr algn="ctr"/>
            <a:r>
              <a:rPr lang="ru-RU" dirty="0"/>
              <a:t>27 FPS 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84" y="2104185"/>
            <a:ext cx="5306695" cy="304292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586" y="2104185"/>
            <a:ext cx="5406123" cy="30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7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Финальный вид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85916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24. Свободный вид камеры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15802" y="5238262"/>
            <a:ext cx="595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25. Фиксированный, пользовательский вид камеры</a:t>
            </a:r>
            <a:r>
              <a:rPr lang="en-US" dirty="0"/>
              <a:t> </a:t>
            </a:r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54" y="2389238"/>
            <a:ext cx="5596815" cy="2849023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644" y="2389238"/>
            <a:ext cx="5612285" cy="28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Заключение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3693053"/>
            <a:ext cx="11160539" cy="2047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Исследованы доступные методы создания ландшафта;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Создан и добавлен ландшафт по установленной схеме;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Созданы и интегрированы в среду </a:t>
            </a:r>
            <a:r>
              <a:rPr lang="en-US" sz="2000" dirty="0">
                <a:cs typeface="Calibri" panose="020F0502020204030204" pitchFamily="34" charset="0"/>
              </a:rPr>
              <a:t>UE5 </a:t>
            </a:r>
            <a:r>
              <a:rPr lang="ru-RU" sz="2000" dirty="0">
                <a:cs typeface="Calibri" panose="020F0502020204030204" pitchFamily="34" charset="0"/>
              </a:rPr>
              <a:t>необходимые 3</a:t>
            </a:r>
            <a:r>
              <a:rPr lang="en-US" sz="2000" dirty="0">
                <a:cs typeface="Calibri" panose="020F0502020204030204" pitchFamily="34" charset="0"/>
              </a:rPr>
              <a:t>d-</a:t>
            </a:r>
            <a:r>
              <a:rPr lang="ru-RU" sz="2000" dirty="0">
                <a:cs typeface="Calibri" panose="020F0502020204030204" pitchFamily="34" charset="0"/>
              </a:rPr>
              <a:t>модели;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Добавлены объекты и элементы интерфейса характерные RPG проектам;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Проведена оптимизация растительности и сетки ландшафта.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18" y="3163543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Выполнены задачи: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7" y="2157441"/>
            <a:ext cx="11160539" cy="100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Исследовать и применены методы создания ландшафта, разработаны объекты и элементы пользовательского интерфейса для проектов типа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Role-Playing Game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, проведена и проанализирована оптимизация элементов проекта.</a:t>
            </a:r>
            <a:r>
              <a:rPr lang="ru-RU" sz="2000" dirty="0">
                <a:cs typeface="Calibri" panose="020F0502020204030204" pitchFamily="34" charset="0"/>
              </a:rPr>
              <a:t> </a:t>
            </a:r>
            <a:endParaRPr lang="ru-RU" sz="2000" dirty="0"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158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Достигнута цель:</a:t>
            </a:r>
          </a:p>
        </p:txBody>
      </p:sp>
    </p:spTree>
    <p:extLst>
      <p:ext uri="{BB962C8B-B14F-4D97-AF65-F5344CB8AC3E}">
        <p14:creationId xmlns:p14="http://schemas.microsoft.com/office/powerpoint/2010/main" val="182316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734790"/>
            <a:ext cx="5634381" cy="530914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Постановка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3703794"/>
            <a:ext cx="11299686" cy="199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effectLst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2000" b="0" i="0" u="none" strike="noStrike" dirty="0">
                <a:effectLst/>
                <a:cs typeface="Calibri" panose="020F0502020204030204" pitchFamily="34" charset="0"/>
              </a:rPr>
              <a:t>World Machine, World Creator</a:t>
            </a:r>
            <a:r>
              <a:rPr lang="ru-RU" sz="2000" b="0" i="0" u="none" strike="noStrike" dirty="0">
                <a:effectLst/>
                <a:cs typeface="Calibri" panose="020F0502020204030204" pitchFamily="34" charset="0"/>
              </a:rPr>
              <a:t> 3</a:t>
            </a:r>
            <a:r>
              <a:rPr lang="en-US" sz="2000" b="0" i="0" u="none" strike="noStrike" dirty="0">
                <a:effectLst/>
                <a:cs typeface="Calibri" panose="020F0502020204030204" pitchFamily="34" charset="0"/>
              </a:rPr>
              <a:t>, Gaea)</a:t>
            </a:r>
            <a:r>
              <a:rPr lang="ru-RU" sz="2000" b="0" i="0" u="none" strike="noStrike" dirty="0">
                <a:effectLst/>
                <a:cs typeface="Calibri" panose="020F0502020204030204" pitchFamily="34" charset="0"/>
              </a:rPr>
              <a:t>;</a:t>
            </a:r>
            <a:endParaRPr lang="en-US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2000" dirty="0">
                <a:cs typeface="Calibri" panose="020F0502020204030204" pitchFamily="34" charset="0"/>
              </a:rPr>
              <a:t>Unreal Engine 5;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Изучить методы 3</a:t>
            </a:r>
            <a:r>
              <a:rPr lang="en" sz="2000" dirty="0">
                <a:cs typeface="Calibri" panose="020F0502020204030204" pitchFamily="34" charset="0"/>
              </a:rPr>
              <a:t>d-</a:t>
            </a:r>
            <a:r>
              <a:rPr lang="ru-RU" sz="2000" dirty="0"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2000" dirty="0">
                <a:cs typeface="Calibri" panose="020F0502020204030204" pitchFamily="34" charset="0"/>
              </a:rPr>
              <a:t>3d-</a:t>
            </a:r>
            <a:r>
              <a:rPr lang="ru-RU" sz="2000" dirty="0">
                <a:cs typeface="Calibri" panose="020F0502020204030204" pitchFamily="34" charset="0"/>
              </a:rPr>
              <a:t>объектов в среду </a:t>
            </a:r>
            <a:r>
              <a:rPr lang="en-US" sz="2000" dirty="0"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Добавить характерные</a:t>
            </a:r>
            <a:r>
              <a:rPr lang="en-US" sz="2000" dirty="0">
                <a:cs typeface="Calibri" panose="020F0502020204030204" pitchFamily="34" charset="0"/>
              </a:rPr>
              <a:t> RPG </a:t>
            </a:r>
            <a:r>
              <a:rPr lang="ru-RU" sz="2000" dirty="0"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Провести оптимизацию наиболее ресурсоёмких элементов проекта.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21" y="3049571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Задачи: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8" y="2204570"/>
            <a:ext cx="9649790" cy="949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 и элементов интерфейса для проектов типа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20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r>
              <a:rPr lang="ru-RU" sz="2000" dirty="0">
                <a:effectLst/>
                <a:cs typeface="Calibri" panose="020F0502020204030204" pitchFamily="34" charset="0"/>
              </a:rPr>
              <a:t> </a:t>
            </a:r>
            <a:endParaRPr lang="ru-RU" sz="2000" i="0" u="none" strike="noStrike" dirty="0">
              <a:effectLst/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167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Цель работы: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2190919"/>
            <a:ext cx="6344893" cy="4244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-модели ландшафтов применяются в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2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 и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 сцен;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-моделирование применяется для всевозможных задач визуализации, симуляции и проектирования;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Unreal Engine 5 является лучшим аналогом в свободном доступе;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Методы повышения производительности в условиях роста ресурсозатратности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-объектов.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D253C50-3043-FC2F-75FD-C527C7D9669D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Актуальность работы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20" y="551729"/>
            <a:ext cx="4109230" cy="32783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41" y="4189179"/>
            <a:ext cx="5118789" cy="2113196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181440" y="3758558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1. Модель поверхности города</a:t>
            </a:r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15241" y="6302375"/>
            <a:ext cx="5118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2. Искусственная </a:t>
            </a:r>
            <a:r>
              <a:rPr lang="en-US" dirty="0"/>
              <a:t>3d-</a:t>
            </a:r>
            <a:r>
              <a:rPr lang="ru-RU" dirty="0"/>
              <a:t>модель ландшафта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5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1657430"/>
            <a:ext cx="10822608" cy="4434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Движок (Engine) –</a:t>
            </a:r>
            <a:r>
              <a:rPr lang="ru-RU" sz="2000" dirty="0">
                <a:cs typeface="Calibri" panose="020F0502020204030204" pitchFamily="34" charset="0"/>
              </a:rPr>
              <a:t> это программная платформа, предназначенная для создания и разработки приложений. Он предоставляет разработчикам набор инструментов и функций для создания графического сопровождения, симуляции физики, логики и других компонентов;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Сетка (</a:t>
            </a:r>
            <a:r>
              <a:rPr lang="en-US" sz="2000" b="1" dirty="0">
                <a:cs typeface="Calibri" panose="020F0502020204030204" pitchFamily="34" charset="0"/>
              </a:rPr>
              <a:t>Mesh)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>
                <a:cs typeface="Calibri" panose="020F0502020204030204" pitchFamily="34" charset="0"/>
              </a:rPr>
              <a:t> структура каркаса 3</a:t>
            </a:r>
            <a:r>
              <a:rPr lang="en-US" sz="2000" dirty="0">
                <a:cs typeface="Calibri" panose="020F0502020204030204" pitchFamily="34" charset="0"/>
              </a:rPr>
              <a:t>d-</a:t>
            </a:r>
            <a:r>
              <a:rPr lang="ru-RU" sz="2000" dirty="0">
                <a:cs typeface="Calibri" panose="020F0502020204030204" pitchFamily="34" charset="0"/>
              </a:rPr>
              <a:t>объекта, состоящая из вершин, ребер и граней;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Материал (</a:t>
            </a:r>
            <a:r>
              <a:rPr lang="en-US" sz="2000" b="1" dirty="0">
                <a:cs typeface="Calibri" panose="020F0502020204030204" pitchFamily="34" charset="0"/>
              </a:rPr>
              <a:t>Material)</a:t>
            </a:r>
            <a:r>
              <a:rPr lang="ru-RU" sz="2000" b="1" dirty="0">
                <a:cs typeface="Calibri" panose="020F0502020204030204" pitchFamily="34" charset="0"/>
              </a:rPr>
              <a:t> –</a:t>
            </a:r>
            <a:r>
              <a:rPr lang="ru-RU" sz="2000" dirty="0">
                <a:cs typeface="Calibri" panose="020F0502020204030204" pitchFamily="34" charset="0"/>
              </a:rPr>
              <a:t> совокупность параметров, определяющих визуальные качества объекта в зависимости от падающего на его поверхность света;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Текстура (</a:t>
            </a:r>
            <a:r>
              <a:rPr lang="en-US" sz="2000" b="1" dirty="0">
                <a:cs typeface="Calibri" panose="020F0502020204030204" pitchFamily="34" charset="0"/>
              </a:rPr>
              <a:t>Texture)</a:t>
            </a:r>
            <a:r>
              <a:rPr lang="ru-RU" sz="2000" dirty="0">
                <a:cs typeface="Calibri" panose="020F0502020204030204" pitchFamily="34" charset="0"/>
              </a:rPr>
              <a:t>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>
                <a:cs typeface="Calibri" panose="020F0502020204030204" pitchFamily="34" charset="0"/>
              </a:rPr>
              <a:t> изображение, накладываемое на поверхность 3d-модели.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000" b="1" dirty="0">
                <a:cs typeface="Calibri" panose="020F0502020204030204" pitchFamily="34" charset="0"/>
              </a:rPr>
              <a:t>FPS (Frames Per Second)</a:t>
            </a:r>
            <a:r>
              <a:rPr lang="ru-RU" sz="2000" b="1" dirty="0">
                <a:cs typeface="Calibri" panose="020F0502020204030204" pitchFamily="34" charset="0"/>
              </a:rPr>
              <a:t> –</a:t>
            </a:r>
            <a:r>
              <a:rPr lang="en" sz="2000" dirty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число обновлений в секунду для выводимого на экран содержимого;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LOD (Level of Detail) –</a:t>
            </a:r>
            <a:r>
              <a:rPr lang="ru-RU" sz="2000" dirty="0">
                <a:cs typeface="Calibri" panose="020F0502020204030204" pitchFamily="34" charset="0"/>
              </a:rPr>
              <a:t> уровень детализации сетки исходного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-объекта. Позволяет изменять детализацию объекта в процессе работы программы. В основном используется для уменьшения нагрузки от удалённых от наблюдателя объектов.</a:t>
            </a:r>
            <a:endParaRPr lang="ru-RU" sz="28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E68591-BA52-F306-6896-889B03BB457F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72902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10912061" cy="2574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По фотографиям</a:t>
            </a:r>
            <a:r>
              <a:rPr lang="en-US" sz="2000" dirty="0">
                <a:cs typeface="Calibri" panose="020F0502020204030204" pitchFamily="34" charset="0"/>
              </a:rPr>
              <a:t> (</a:t>
            </a:r>
            <a:r>
              <a:rPr lang="en-US" sz="2000" dirty="0" err="1">
                <a:cs typeface="Calibri" panose="020F0502020204030204" pitchFamily="34" charset="0"/>
              </a:rPr>
              <a:t>RealityCapture</a:t>
            </a:r>
            <a:r>
              <a:rPr lang="en-US" sz="2000" dirty="0">
                <a:cs typeface="Calibri" panose="020F0502020204030204" pitchFamily="34" charset="0"/>
              </a:rPr>
              <a:t>, </a:t>
            </a:r>
            <a:r>
              <a:rPr lang="en-US" sz="2000" dirty="0" err="1">
                <a:cs typeface="Calibri" panose="020F0502020204030204" pitchFamily="34" charset="0"/>
              </a:rPr>
              <a:t>Agisoft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Metashape</a:t>
            </a:r>
            <a:r>
              <a:rPr lang="en-US" sz="2000" dirty="0">
                <a:cs typeface="Calibri" panose="020F0502020204030204" pitchFamily="34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При помощи модификаторов</a:t>
            </a:r>
            <a:r>
              <a:rPr lang="en-US" sz="2000" dirty="0">
                <a:cs typeface="Calibri" panose="020F0502020204030204" pitchFamily="34" charset="0"/>
              </a:rPr>
              <a:t> (World Machine, Gaea);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 точной настройкой</a:t>
            </a:r>
            <a:r>
              <a:rPr lang="en-US" sz="2000" dirty="0">
                <a:cs typeface="Calibri" panose="020F0502020204030204" pitchFamily="34" charset="0"/>
              </a:rPr>
              <a:t> (World Creator 3).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Методы создания ландшафта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Основные типы создания ландшафта:</a:t>
            </a:r>
          </a:p>
        </p:txBody>
      </p:sp>
    </p:spTree>
    <p:extLst>
      <p:ext uri="{BB962C8B-B14F-4D97-AF65-F5344CB8AC3E}">
        <p14:creationId xmlns:p14="http://schemas.microsoft.com/office/powerpoint/2010/main" val="58597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5"/>
            <a:ext cx="7037314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cs typeface="Calibri" panose="020F0502020204030204" pitchFamily="34" charset="0"/>
              </a:rPr>
              <a:t>Создание ландшафта осуществляется при помощи анализа снимков рельефа и топологии.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получить точную модель поверхности существующей местности.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ландшафта по фотографиям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Основной принцип: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69" y="4059598"/>
            <a:ext cx="3570611" cy="2441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169" y="1348796"/>
            <a:ext cx="3570611" cy="2349929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911085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Недостатки: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445858"/>
            <a:ext cx="7037310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ограниченность или невозможность ручного изменения полученного результата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необходимость большого числа качественных снимков местности.</a:t>
            </a:r>
            <a:endParaRPr lang="ru-RU" sz="2000" dirty="0">
              <a:cs typeface="Calibri" panose="020F0502020204030204" pitchFamily="34" charset="0"/>
            </a:endParaRP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228280" y="3698725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3</a:t>
            </a:r>
            <a:r>
              <a:rPr lang="ru-RU" dirty="0"/>
              <a:t>. Карта местности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926580" y="6501078"/>
            <a:ext cx="5177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4</a:t>
            </a:r>
            <a:r>
              <a:rPr lang="ru-RU" dirty="0"/>
              <a:t>. Карта уровня местности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5954423" cy="158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cs typeface="Calibri" panose="020F0502020204030204" pitchFamily="34" charset="0"/>
              </a:rPr>
              <a:t>Создание ландшафта осуществляется путём </a:t>
            </a:r>
            <a:r>
              <a:rPr lang="ru-RU" sz="2000" dirty="0"/>
              <a:t>добавления различных свойств и паттернов местности</a:t>
            </a:r>
            <a:r>
              <a:rPr lang="ru-RU" sz="2000" dirty="0"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получить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-поверхность местности с определёнными свойствами рельефа.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ландшафтов модификаторами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Основной принцип: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4176542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Недостатки: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707456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невозможность точечной настройки отдельных сегментов рельефа.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63638" y="3666091"/>
            <a:ext cx="5736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5</a:t>
            </a:r>
            <a:r>
              <a:rPr lang="ru-RU" dirty="0"/>
              <a:t>. Схема модификаторов в </a:t>
            </a:r>
            <a:r>
              <a:rPr lang="en-US" dirty="0"/>
              <a:t>Gaea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263637" y="6501078"/>
            <a:ext cx="573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6</a:t>
            </a:r>
            <a:r>
              <a:rPr lang="ru-RU" dirty="0"/>
              <a:t>. Результирующий ландшафт в </a:t>
            </a:r>
            <a:r>
              <a:rPr lang="en-US" dirty="0"/>
              <a:t>Gaea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1705974"/>
            <a:ext cx="5736374" cy="19186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32" y="3998011"/>
            <a:ext cx="4604385" cy="24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910910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cs typeface="Calibri" panose="020F0502020204030204" pitchFamily="34" charset="0"/>
              </a:rPr>
              <a:t>Создание ландшафта осуществляется как с помощью добавления модификаторов местности, так и путём ручного взаимодействия с узлами поверхности.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получить точную модель ландшафта.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ландшафтов с точной настройкой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Основной принцип: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701331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Недостатки: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4232245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более серьёзные ресурсозатраты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9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ландшафта</a:t>
            </a:r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77" y="1645920"/>
            <a:ext cx="5676900" cy="356616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7</a:t>
            </a:r>
            <a:r>
              <a:rPr lang="ru-RU" dirty="0"/>
              <a:t>. Схема ландшафта карты для </a:t>
            </a:r>
            <a:r>
              <a:rPr lang="en-US" dirty="0"/>
              <a:t>3d</a:t>
            </a:r>
            <a:r>
              <a:rPr lang="ru-RU" dirty="0"/>
              <a:t>-сцены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81" y="1645920"/>
            <a:ext cx="4956357" cy="356616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6712181" y="5314390"/>
            <a:ext cx="495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8</a:t>
            </a:r>
            <a:r>
              <a:rPr lang="ru-RU" dirty="0"/>
              <a:t>. Первоначальная форма рельефа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816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23999</TotalTime>
  <Words>2154</Words>
  <Application>Microsoft Office PowerPoint</Application>
  <PresentationFormat>Широкоэкранный</PresentationFormat>
  <Paragraphs>218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Calibri Light</vt:lpstr>
      <vt:lpstr>Calibri</vt:lpstr>
      <vt:lpstr>Arial</vt:lpstr>
      <vt:lpstr>Тема Office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admin</cp:lastModifiedBy>
  <cp:revision>125</cp:revision>
  <dcterms:created xsi:type="dcterms:W3CDTF">2022-04-18T20:35:07Z</dcterms:created>
  <dcterms:modified xsi:type="dcterms:W3CDTF">2025-06-22T16:19:58Z</dcterms:modified>
  <cp:category/>
</cp:coreProperties>
</file>